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36E10"/>
    <a:srgbClr val="0097FF"/>
    <a:srgbClr val="0086EA"/>
    <a:srgbClr val="BA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8"/>
    <p:restoredTop sz="94720"/>
  </p:normalViewPr>
  <p:slideViewPr>
    <p:cSldViewPr snapToGrid="0">
      <p:cViewPr varScale="1">
        <p:scale>
          <a:sx n="215" d="100"/>
          <a:sy n="215" d="100"/>
        </p:scale>
        <p:origin x="6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7A35A-56F0-384F-950C-82D14E76B78B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6F52-1876-0442-B703-257D87B3D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C6F52-1876-0442-B703-257D87B3D7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55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C6F52-1876-0442-B703-257D87B3D7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0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C6F52-1876-0442-B703-257D87B3D7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5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8EA93-2522-F72C-0F41-FFE49C0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FE7952-9165-B6E5-47BC-81401F103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4F0FA-F707-B572-3F20-63B9E820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C8894-A82A-7A0D-1D12-29078713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5A6F0-894D-190E-10CC-07EA9A47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DEA33-2DA6-792F-DE78-16535E10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F0C7AA-B4A8-FEB0-3193-8B03DE13D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5D332-B394-D6D5-56B1-82CAAB61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6280D-EE1D-41F4-4563-FFD5AAE2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26296-446D-0C3E-5C79-8C945E3A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366C4E-1152-4C37-A770-2160F9934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241BF-A246-AB17-F9B1-FFA991DD7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1F71C8-E787-43D8-2D8A-4FE22869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D1F002-5AEF-3368-35BF-A8E0B345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94459-D7FA-306F-0C95-902493DA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8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ECDCC-EA28-9D48-082C-E0738C20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E0B28-E14A-007F-B63F-13591130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F385FD-2F61-078D-F7E6-107748B0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709CD-2865-3BCD-11DA-4EE70857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A0393-9A5B-641C-A506-F398BB43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E6376-E17D-156C-C72B-DFB3843B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0D7FFF-5A96-848E-68E0-0C43C071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13A2C-DAAC-F284-DE76-4126B256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F2F1E-BCDA-92E7-E883-2E6ECAB7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02F9D-A282-05F6-B374-F74DF0D1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0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7B83A-FF69-8938-6A64-3AE704F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FFB1E-E581-27A8-4BB8-42B33C1D2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861F9D-7513-295F-EF58-29BEEE55B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674EE2-FCCC-FDC8-B592-DD85C969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CB3A2-E8A7-DC21-AF7D-3FDA691A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0F8D7-DAB9-DC47-D69B-7D883E3B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5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D7AB8-70E6-2811-F225-B503ADB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01506B-0FBC-E3A2-CCBA-70E082F7F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59F03F-E786-F666-26B9-251A07F8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11F05-F4B6-EA59-9466-4EDF8F561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E4C3C2-86A1-99DB-4BFB-9FDC4396E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56B281-B4A2-C144-8410-16D152FD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9B584D-D83F-23FA-E126-5EE73847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DDC377-3AEA-C962-F023-EF3E96BA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E706F-E31B-F8B8-159C-68BB686C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4AB995-2BC3-C34B-2D00-D3F5BD74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76F482-5CD6-1E95-3F02-0BB25144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0B29C3-F752-1EDE-192A-297DEA97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3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FFB573-F2E1-3864-FA2E-81147B62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2F9C97-AB8F-5E95-E818-303BBB54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899203-5E1F-8C64-FC48-35A4EAFB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32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5AB3A-A042-DAAA-7F59-3CC6D0A0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C345C-D055-5F65-FA83-4EDD4119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03BA4D-EB8F-16DB-D37F-B2954A969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D4C0F-BC16-75EE-A921-AB75EFB9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7EFF99-F46D-3289-0AD4-BA5D2C65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A3D985-BB93-6233-CA92-A373E261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4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D63B9-0627-37E9-5B59-5579F87C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1C4DCC-31C5-DC8E-97A5-DF8B45103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B94E44-FFFE-8596-1342-46F2C4E0D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3792CE-E5E7-EC55-39CF-F3F2FBA7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B407E-0363-3DF2-EC1F-E1E7B903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4EC509-3E8F-891B-7BB7-C2EC42B8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1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102B0C-E769-C7C2-6E5D-FCAA315F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F3EC01-8455-66E6-85D6-1F0E8BF3E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4E202-2100-F274-D690-BFE0BD3F0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01B1-23D6-6E45-9583-6F0B23C83172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248A6-3AF9-3EFC-51B6-E16AFAC8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CD8BC-ED73-8A45-8CCF-29696F3D5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748F-7BFA-2A4C-A5F1-70169585F0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81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F28B3-128A-D796-277C-A8F9B234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5874"/>
            <a:ext cx="9144000" cy="1086252"/>
          </a:xfrm>
        </p:spPr>
        <p:txBody>
          <a:bodyPr/>
          <a:lstStyle/>
          <a:p>
            <a:r>
              <a:rPr lang="fr-FR" dirty="0"/>
              <a:t>Une mauvaise réputation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D023E5-474B-2531-B5DB-E6EE2171AB74}"/>
              </a:ext>
            </a:extLst>
          </p:cNvPr>
          <p:cNvSpPr txBox="1"/>
          <p:nvPr/>
        </p:nvSpPr>
        <p:spPr>
          <a:xfrm>
            <a:off x="9771834" y="6066366"/>
            <a:ext cx="22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Faustine BLAIN et Céleste BÉLINKI</a:t>
            </a:r>
          </a:p>
        </p:txBody>
      </p:sp>
    </p:spTree>
    <p:extLst>
      <p:ext uri="{BB962C8B-B14F-4D97-AF65-F5344CB8AC3E}">
        <p14:creationId xmlns:p14="http://schemas.microsoft.com/office/powerpoint/2010/main" val="384046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54B04-5C87-20EA-3900-3DC578A1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Punaises</a:t>
            </a:r>
            <a:endParaRPr lang="fr-F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6B3A45-3698-45B0-9ADF-67E30928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62" y="1514674"/>
            <a:ext cx="5191648" cy="292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B5386B3-09DD-C7C3-FB90-854AA7BC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84" y="1653430"/>
            <a:ext cx="3810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13508B8-7177-91CB-3D7B-3955D3E0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07" y="1796102"/>
            <a:ext cx="3326191" cy="26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76F8E6-7455-F806-2CCC-15EA44A04863}"/>
              </a:ext>
            </a:extLst>
          </p:cNvPr>
          <p:cNvSpPr txBox="1"/>
          <p:nvPr/>
        </p:nvSpPr>
        <p:spPr>
          <a:xfrm>
            <a:off x="648510" y="5002585"/>
            <a:ext cx="329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Helvetica" pitchFamily="2" charset="0"/>
              </a:rPr>
              <a:t>P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oux du corps (punaise de lit)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67DF8B-203A-45E2-6DAD-ACB785FAF332}"/>
              </a:ext>
            </a:extLst>
          </p:cNvPr>
          <p:cNvSpPr txBox="1"/>
          <p:nvPr/>
        </p:nvSpPr>
        <p:spPr>
          <a:xfrm>
            <a:off x="5697170" y="5002585"/>
            <a:ext cx="151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Helvetica" pitchFamily="2" charset="0"/>
              </a:rPr>
              <a:t>P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oux de tête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C100F8-D533-DE91-8730-2FFB56D431BA}"/>
              </a:ext>
            </a:extLst>
          </p:cNvPr>
          <p:cNvSpPr txBox="1"/>
          <p:nvPr/>
        </p:nvSpPr>
        <p:spPr>
          <a:xfrm>
            <a:off x="8962423" y="5002585"/>
            <a:ext cx="269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Helvetica" pitchFamily="2" charset="0"/>
              </a:rPr>
              <a:t>P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oux du pubis (morpion)</a:t>
            </a:r>
          </a:p>
        </p:txBody>
      </p:sp>
    </p:spTree>
    <p:extLst>
      <p:ext uri="{BB962C8B-B14F-4D97-AF65-F5344CB8AC3E}">
        <p14:creationId xmlns:p14="http://schemas.microsoft.com/office/powerpoint/2010/main" val="383573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34F66-66FF-CC66-258D-EF621CBF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/>
              <a:t>Tiques</a:t>
            </a:r>
            <a:endParaRPr lang="fr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D258866-4AA3-96ED-B6D3-BBC8C5C7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77" y="1214336"/>
            <a:ext cx="4234504" cy="44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F19F145-4C04-B38C-1606-EA3FA259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7" y="1214336"/>
            <a:ext cx="3721866" cy="44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F28B3-128A-D796-277C-A8F9B234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012"/>
            <a:ext cx="9144000" cy="1237818"/>
          </a:xfrm>
        </p:spPr>
        <p:txBody>
          <a:bodyPr/>
          <a:lstStyle/>
          <a:p>
            <a:r>
              <a:rPr lang="fr-FR" dirty="0"/>
              <a:t>SOMMMAIRE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CD272-8D38-48E3-7F77-403653E36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525" y="1085142"/>
            <a:ext cx="9144000" cy="5007186"/>
          </a:xfrm>
        </p:spPr>
        <p:txBody>
          <a:bodyPr>
            <a:noAutofit/>
          </a:bodyPr>
          <a:lstStyle/>
          <a:p>
            <a:pPr algn="l"/>
            <a:r>
              <a:rPr lang="fr-FR" sz="3200" dirty="0"/>
              <a:t>Introduction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Araignées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Moustiques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Guêpes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Frelons asiatiques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Mouches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Punaises</a:t>
            </a:r>
          </a:p>
          <a:p>
            <a:pPr marL="342900" indent="-342900" algn="l">
              <a:buFontTx/>
              <a:buChar char="-"/>
            </a:pPr>
            <a:r>
              <a:rPr lang="fr-FR" sz="3200" dirty="0"/>
              <a:t>Tiques</a:t>
            </a:r>
          </a:p>
          <a:p>
            <a:pPr algn="l"/>
            <a:r>
              <a:rPr lang="fr-FR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5535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87C46-A95A-8403-41DF-34493557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Araignées</a:t>
            </a:r>
          </a:p>
        </p:txBody>
      </p:sp>
      <p:pic>
        <p:nvPicPr>
          <p:cNvPr id="1026" name="Picture 2" descr="Mygalomorphae — Wikipédia">
            <a:extLst>
              <a:ext uri="{FF2B5EF4-FFF2-40B4-BE49-F238E27FC236}">
                <a16:creationId xmlns:a16="http://schemas.microsoft.com/office/drawing/2014/main" id="{580F9DC8-E7DF-10A0-C140-08FD8E9B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1499"/>
            <a:ext cx="4156364" cy="31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anéomorphes - Dictionnaire des Sciences Animales">
            <a:extLst>
              <a:ext uri="{FF2B5EF4-FFF2-40B4-BE49-F238E27FC236}">
                <a16:creationId xmlns:a16="http://schemas.microsoft.com/office/drawing/2014/main" id="{C2649DCA-3F5A-22C3-D253-0837CCF9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37" y="2121499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4C3340-908A-7CB6-7265-7D4CF8FDD3E0}"/>
              </a:ext>
            </a:extLst>
          </p:cNvPr>
          <p:cNvSpPr txBox="1"/>
          <p:nvPr/>
        </p:nvSpPr>
        <p:spPr>
          <a:xfrm>
            <a:off x="969818" y="5329382"/>
            <a:ext cx="383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mygalomorphe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055B90-900C-9867-1D0F-382BEB8217FA}"/>
              </a:ext>
            </a:extLst>
          </p:cNvPr>
          <p:cNvSpPr txBox="1"/>
          <p:nvPr/>
        </p:nvSpPr>
        <p:spPr>
          <a:xfrm>
            <a:off x="6905897" y="5320937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aranéomorphe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76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2A29F-EB0A-F5A1-2F63-6C173E1D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Araignées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825EAD-D944-4E48-2C4A-ABB7D0D9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1" y="2588488"/>
            <a:ext cx="5103092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elena labyrinthica — Wikipédia">
            <a:extLst>
              <a:ext uri="{FF2B5EF4-FFF2-40B4-BE49-F238E27FC236}">
                <a16:creationId xmlns:a16="http://schemas.microsoft.com/office/drawing/2014/main" id="{42BD98CE-D48E-5E0C-AB88-BAF89437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37" y="1819564"/>
            <a:ext cx="4239491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A9DC7-839C-3EFA-B30E-FF1293DB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Moustiques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16E306F-0626-01B1-1B72-24712454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220"/>
            <a:ext cx="4662342" cy="35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B2637C-F7DF-C3AC-053B-E77D788704FF}"/>
              </a:ext>
            </a:extLst>
          </p:cNvPr>
          <p:cNvSpPr txBox="1"/>
          <p:nvPr/>
        </p:nvSpPr>
        <p:spPr>
          <a:xfrm>
            <a:off x="443345" y="4359568"/>
            <a:ext cx="337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000000"/>
                </a:solidFill>
                <a:effectLst/>
                <a:latin typeface="Helvetica" pitchFamily="2" charset="0"/>
              </a:rPr>
              <a:t>culex </a:t>
            </a:r>
            <a:r>
              <a:rPr lang="fr-FR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pipiens</a:t>
            </a:r>
            <a:endParaRPr lang="fr-FR" i="1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77EDB13-6AD8-3638-F26B-CAD5768F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04" y="1914370"/>
            <a:ext cx="3959785" cy="29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2A1717-CFD6-4FBE-7A73-2B31C152F0EC}"/>
              </a:ext>
            </a:extLst>
          </p:cNvPr>
          <p:cNvSpPr txBox="1"/>
          <p:nvPr/>
        </p:nvSpPr>
        <p:spPr>
          <a:xfrm>
            <a:off x="4322618" y="4895275"/>
            <a:ext cx="297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anophèles</a:t>
            </a:r>
          </a:p>
          <a:p>
            <a:pPr algn="ctr"/>
            <a:endParaRPr lang="fr-FR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F92B2FC-C87C-32F6-1B0D-733AC849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96" y="1538433"/>
            <a:ext cx="4831284" cy="31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CC6A00-9CE3-A4DA-BFC8-11A457D81879}"/>
              </a:ext>
            </a:extLst>
          </p:cNvPr>
          <p:cNvSpPr txBox="1"/>
          <p:nvPr/>
        </p:nvSpPr>
        <p:spPr>
          <a:xfrm>
            <a:off x="8303491" y="4821382"/>
            <a:ext cx="305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aedes</a:t>
            </a:r>
            <a:r>
              <a:rPr lang="fr-FR" i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effectLst/>
                <a:latin typeface="Helvetica" pitchFamily="2" charset="0"/>
              </a:rPr>
              <a:t>albopictus</a:t>
            </a:r>
            <a:endParaRPr lang="fr-FR" i="1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3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451AD2-DD07-A93D-007A-6CD06586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Moustiques</a:t>
            </a:r>
            <a:endParaRPr lang="en-US" sz="5200" dirty="0"/>
          </a:p>
        </p:txBody>
      </p:sp>
      <p:pic>
        <p:nvPicPr>
          <p:cNvPr id="4102" name="Picture 6" descr="Les rôles des insectes dans la nature #3 La chaine alimentaire -  Fourmidables">
            <a:extLst>
              <a:ext uri="{FF2B5EF4-FFF2-40B4-BE49-F238E27FC236}">
                <a16:creationId xmlns:a16="http://schemas.microsoft.com/office/drawing/2014/main" id="{6EEEFD38-882A-83DF-7303-8432F356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103" y="2236142"/>
            <a:ext cx="3907206" cy="39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sian tiger mosquito larvae in water alive, Aedes albopictus Photos | Adobe  Stock">
            <a:extLst>
              <a:ext uri="{FF2B5EF4-FFF2-40B4-BE49-F238E27FC236}">
                <a16:creationId xmlns:a16="http://schemas.microsoft.com/office/drawing/2014/main" id="{A5A771C3-E4ED-FE53-677D-C435CA6A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12" y="2236141"/>
            <a:ext cx="5505814" cy="36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F3D5BB-675F-69AE-0FBE-7589C1E1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Guêpes</a:t>
            </a:r>
          </a:p>
        </p:txBody>
      </p:sp>
      <p:pic>
        <p:nvPicPr>
          <p:cNvPr id="5126" name="Picture 6" descr="Le saviez-vous ? Manger une figue, c'est aussi manger une guêpe !">
            <a:extLst>
              <a:ext uri="{FF2B5EF4-FFF2-40B4-BE49-F238E27FC236}">
                <a16:creationId xmlns:a16="http://schemas.microsoft.com/office/drawing/2014/main" id="{2A1FB9C9-77B6-BDB7-9BE8-F24083823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r="-2" b="6795"/>
          <a:stretch/>
        </p:blipFill>
        <p:spPr bwMode="auto">
          <a:xfrm>
            <a:off x="198741" y="1793999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ECD69C7-8C83-16CD-593C-9A3D419A9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63" b="2"/>
          <a:stretch/>
        </p:blipFill>
        <p:spPr bwMode="auto">
          <a:xfrm>
            <a:off x="6189936" y="179399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9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849CA-382C-82B8-E48A-64E0C813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Frelons asiatiques</a:t>
            </a:r>
            <a:br>
              <a:rPr lang="fr-FR" sz="4400" dirty="0"/>
            </a:br>
            <a:endParaRPr lang="fr-FR" dirty="0"/>
          </a:p>
        </p:txBody>
      </p:sp>
      <p:pic>
        <p:nvPicPr>
          <p:cNvPr id="12" name="Image 11" descr="Une image contenant sombre&#10;&#10;Description générée automatiquement">
            <a:extLst>
              <a:ext uri="{FF2B5EF4-FFF2-40B4-BE49-F238E27FC236}">
                <a16:creationId xmlns:a16="http://schemas.microsoft.com/office/drawing/2014/main" id="{AEEDBEBC-BEAE-16EF-CF79-2EAE41C4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512" y="-1400835"/>
            <a:ext cx="14875592" cy="8925356"/>
          </a:xfrm>
          <a:prstGeom prst="rect">
            <a:avLst/>
          </a:prstGeom>
        </p:spPr>
      </p:pic>
      <p:pic>
        <p:nvPicPr>
          <p:cNvPr id="14" name="Image 13" descr="Une image contenant insecte&#10;&#10;Description générée automatiquement">
            <a:extLst>
              <a:ext uri="{FF2B5EF4-FFF2-40B4-BE49-F238E27FC236}">
                <a16:creationId xmlns:a16="http://schemas.microsoft.com/office/drawing/2014/main" id="{597307A5-C17A-C5E0-0644-9C9DBE18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042" y="803968"/>
            <a:ext cx="8003645" cy="48021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0AEBA22-512B-3A3D-2E62-A3005C7A3940}"/>
              </a:ext>
            </a:extLst>
          </p:cNvPr>
          <p:cNvSpPr txBox="1"/>
          <p:nvPr/>
        </p:nvSpPr>
        <p:spPr>
          <a:xfrm>
            <a:off x="2461768" y="5025465"/>
            <a:ext cx="299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effectLst/>
                <a:latin typeface="Helvetica" pitchFamily="2" charset="0"/>
              </a:rPr>
              <a:t>Frelon asiatique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676408-8007-2F47-121D-29CDE29CF937}"/>
              </a:ext>
            </a:extLst>
          </p:cNvPr>
          <p:cNvSpPr txBox="1"/>
          <p:nvPr/>
        </p:nvSpPr>
        <p:spPr>
          <a:xfrm>
            <a:off x="8230607" y="5025465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effectLst/>
                <a:latin typeface="Helvetica" pitchFamily="2" charset="0"/>
              </a:rPr>
              <a:t>Frelon européen</a:t>
            </a:r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4FC2D-9D12-B1A4-E272-9E048DB6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Mouches</a:t>
            </a:r>
            <a:endParaRPr lang="fr-F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EB20DB6-1D62-B9A4-1C4E-2C952F67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3" y="1432802"/>
            <a:ext cx="7094436" cy="36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D0A9EF-6F12-B138-B416-85556834A4CE}"/>
              </a:ext>
            </a:extLst>
          </p:cNvPr>
          <p:cNvSpPr txBox="1"/>
          <p:nvPr/>
        </p:nvSpPr>
        <p:spPr>
          <a:xfrm>
            <a:off x="2231011" y="4993532"/>
            <a:ext cx="294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Mouche domestique</a:t>
            </a:r>
          </a:p>
        </p:txBody>
      </p:sp>
      <p:pic>
        <p:nvPicPr>
          <p:cNvPr id="7174" name="Picture 6" descr="Le taon qui fait tâche - Le Temps">
            <a:extLst>
              <a:ext uri="{FF2B5EF4-FFF2-40B4-BE49-F238E27FC236}">
                <a16:creationId xmlns:a16="http://schemas.microsoft.com/office/drawing/2014/main" id="{873990AD-7805-A06D-6DB9-2CE3C775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40" y="2200888"/>
            <a:ext cx="4546060" cy="23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19D70F0-CB8C-F5F8-D602-7DDF1936ABDE}"/>
              </a:ext>
            </a:extLst>
          </p:cNvPr>
          <p:cNvSpPr txBox="1"/>
          <p:nvPr/>
        </p:nvSpPr>
        <p:spPr>
          <a:xfrm>
            <a:off x="7671881" y="4870315"/>
            <a:ext cx="215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Taon</a:t>
            </a:r>
          </a:p>
        </p:txBody>
      </p:sp>
    </p:spTree>
    <p:extLst>
      <p:ext uri="{BB962C8B-B14F-4D97-AF65-F5344CB8AC3E}">
        <p14:creationId xmlns:p14="http://schemas.microsoft.com/office/powerpoint/2010/main" val="1480026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64</Words>
  <Application>Microsoft Macintosh PowerPoint</Application>
  <PresentationFormat>Grand écran</PresentationFormat>
  <Paragraphs>36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Thème Office</vt:lpstr>
      <vt:lpstr>Une mauvaise réputation</vt:lpstr>
      <vt:lpstr>SOMMMAIRE</vt:lpstr>
      <vt:lpstr>Araignées</vt:lpstr>
      <vt:lpstr>Araignées</vt:lpstr>
      <vt:lpstr>Moustiques</vt:lpstr>
      <vt:lpstr>Moustiques</vt:lpstr>
      <vt:lpstr>Guêpes</vt:lpstr>
      <vt:lpstr>Frelons asiatiques </vt:lpstr>
      <vt:lpstr>Mouches</vt:lpstr>
      <vt:lpstr>Punaises</vt:lpstr>
      <vt:lpstr>Tiques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Blain</dc:creator>
  <cp:lastModifiedBy>Yann Blain</cp:lastModifiedBy>
  <cp:revision>10</cp:revision>
  <dcterms:created xsi:type="dcterms:W3CDTF">2023-03-12T11:03:04Z</dcterms:created>
  <dcterms:modified xsi:type="dcterms:W3CDTF">2023-05-01T16:20:49Z</dcterms:modified>
</cp:coreProperties>
</file>